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8288000" cy="10287000"/>
  <p:notesSz cx="6858000" cy="9144000"/>
  <p:embeddedFontLst>
    <p:embeddedFont>
      <p:font typeface="Canva Sans Bold" panose="020B0604020202020204" charset="0"/>
      <p:regular r:id="rId17"/>
    </p:embeddedFont>
    <p:embeddedFont>
      <p:font typeface="Lato" panose="020F0502020204030203" pitchFamily="34" charset="0"/>
      <p:regular r:id="rId18"/>
    </p:embeddedFont>
    <p:embeddedFont>
      <p:font typeface="Lato Bold" panose="020F0502020204030203" charset="0"/>
      <p:regular r:id="rId19"/>
    </p:embeddedFont>
    <p:embeddedFont>
      <p:font typeface="Poppins" panose="00000500000000000000" pitchFamily="2" charset="0"/>
      <p:regular r:id="rId20"/>
    </p:embeddedFont>
    <p:embeddedFont>
      <p:font typeface="Poppins Bold" panose="00000800000000000000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E3955B-177C-4B20-AACA-447CA26BF7AF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F7BCC7-B18F-4C03-85FA-A0976E1BE0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99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BCC7-B18F-4C03-85FA-A0976E1BE0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97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F7BCC7-B18F-4C03-85FA-A0976E1BE0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2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651837" y="289333"/>
            <a:ext cx="12112509" cy="8707633"/>
          </a:xfrm>
          <a:custGeom>
            <a:avLst/>
            <a:gdLst/>
            <a:ahLst/>
            <a:cxnLst/>
            <a:rect l="l" t="t" r="r" b="b"/>
            <a:pathLst>
              <a:path w="12112509" h="8707633">
                <a:moveTo>
                  <a:pt x="0" y="0"/>
                </a:moveTo>
                <a:lnTo>
                  <a:pt x="12112509" y="0"/>
                </a:lnTo>
                <a:lnTo>
                  <a:pt x="12112509" y="8707633"/>
                </a:lnTo>
                <a:lnTo>
                  <a:pt x="0" y="8707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0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28665" y="2404038"/>
            <a:ext cx="15669901" cy="4218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151"/>
              </a:lnSpc>
            </a:pPr>
            <a:r>
              <a:rPr lang="en-US" sz="741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SISTEM DE NOTIFICARE AL CLIENȚILOR PRIVIND REDUCEREA PREȚURILOR</a:t>
            </a:r>
          </a:p>
          <a:p>
            <a:pPr algn="l">
              <a:lnSpc>
                <a:spcPts val="8151"/>
              </a:lnSpc>
            </a:pPr>
            <a:endParaRPr lang="en-US" sz="741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96669" y="882426"/>
            <a:ext cx="11382401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Sistem de notificare al clienților privind reducerea prețurilor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endParaRPr lang="en-US" sz="2700">
              <a:solidFill>
                <a:srgbClr val="E5E1DA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28665" y="6833868"/>
            <a:ext cx="9850383" cy="1690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Autor: Marka Ruben-Sebastian</a:t>
            </a: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E5E1DA"/>
                </a:solidFill>
                <a:latin typeface="Poppins"/>
                <a:ea typeface="Poppins"/>
                <a:cs typeface="Poppins"/>
                <a:sym typeface="Poppins"/>
              </a:rPr>
              <a:t>Conducător științific: Ș.L. dr. ing. Claudiu Domuța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>
              <a:solidFill>
                <a:srgbClr val="E5E1DA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85361" y="240189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538114" y="5714623"/>
            <a:ext cx="10903621" cy="3543677"/>
          </a:xfrm>
          <a:custGeom>
            <a:avLst/>
            <a:gdLst/>
            <a:ahLst/>
            <a:cxnLst/>
            <a:rect l="l" t="t" r="r" b="b"/>
            <a:pathLst>
              <a:path w="10903621" h="3543677">
                <a:moveTo>
                  <a:pt x="0" y="0"/>
                </a:moveTo>
                <a:lnTo>
                  <a:pt x="10903621" y="0"/>
                </a:lnTo>
                <a:lnTo>
                  <a:pt x="10903621" y="3543677"/>
                </a:lnTo>
                <a:lnTo>
                  <a:pt x="0" y="3543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533400" y="3052306"/>
            <a:ext cx="10450547" cy="1669836"/>
          </a:xfrm>
          <a:custGeom>
            <a:avLst/>
            <a:gdLst/>
            <a:ahLst/>
            <a:cxnLst/>
            <a:rect l="l" t="t" r="r" b="b"/>
            <a:pathLst>
              <a:path w="10450547" h="1669836">
                <a:moveTo>
                  <a:pt x="0" y="0"/>
                </a:moveTo>
                <a:lnTo>
                  <a:pt x="10450547" y="0"/>
                </a:lnTo>
                <a:lnTo>
                  <a:pt x="10450547" y="1669836"/>
                </a:lnTo>
                <a:lnTo>
                  <a:pt x="0" y="1669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819825" y="1019175"/>
            <a:ext cx="8324175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TESTARE SI VALIDARE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7116894" y="-3283768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4"/>
                </a:lnTo>
                <a:lnTo>
                  <a:pt x="0" y="70403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7410612">
            <a:off x="15236894" y="3514366"/>
            <a:ext cx="9744477" cy="7040385"/>
          </a:xfrm>
          <a:custGeom>
            <a:avLst/>
            <a:gdLst/>
            <a:ahLst/>
            <a:cxnLst/>
            <a:rect l="l" t="t" r="r" b="b"/>
            <a:pathLst>
              <a:path w="9744477" h="7040385">
                <a:moveTo>
                  <a:pt x="0" y="0"/>
                </a:moveTo>
                <a:lnTo>
                  <a:pt x="9744477" y="0"/>
                </a:lnTo>
                <a:lnTo>
                  <a:pt x="9744477" y="7040385"/>
                </a:lnTo>
                <a:lnTo>
                  <a:pt x="0" y="704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6608890" y="703495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028700" y="703495"/>
            <a:ext cx="15338748" cy="758570"/>
            <a:chOff x="0" y="0"/>
            <a:chExt cx="4039835" cy="1997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039835" cy="199788"/>
            </a:xfrm>
            <a:custGeom>
              <a:avLst/>
              <a:gdLst/>
              <a:ahLst/>
              <a:cxnLst/>
              <a:rect l="l" t="t" r="r" b="b"/>
              <a:pathLst>
                <a:path w="4039835" h="199788">
                  <a:moveTo>
                    <a:pt x="30284" y="0"/>
                  </a:moveTo>
                  <a:lnTo>
                    <a:pt x="4009551" y="0"/>
                  </a:lnTo>
                  <a:cubicBezTo>
                    <a:pt x="4026276" y="0"/>
                    <a:pt x="4039835" y="13559"/>
                    <a:pt x="4039835" y="30284"/>
                  </a:cubicBezTo>
                  <a:lnTo>
                    <a:pt x="4039835" y="169504"/>
                  </a:lnTo>
                  <a:cubicBezTo>
                    <a:pt x="4039835" y="186230"/>
                    <a:pt x="4026276" y="199788"/>
                    <a:pt x="4009551" y="199788"/>
                  </a:cubicBezTo>
                  <a:lnTo>
                    <a:pt x="30284" y="199788"/>
                  </a:lnTo>
                  <a:cubicBezTo>
                    <a:pt x="13559" y="199788"/>
                    <a:pt x="0" y="186230"/>
                    <a:pt x="0" y="169504"/>
                  </a:cubicBezTo>
                  <a:lnTo>
                    <a:pt x="0" y="30284"/>
                  </a:lnTo>
                  <a:cubicBezTo>
                    <a:pt x="0" y="13559"/>
                    <a:pt x="13559" y="0"/>
                    <a:pt x="302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4039835" cy="2569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NOTIFICARE PRIN E-MAIL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350781" y="1697058"/>
            <a:ext cx="10747816" cy="4216129"/>
          </a:xfrm>
          <a:custGeom>
            <a:avLst/>
            <a:gdLst/>
            <a:ahLst/>
            <a:cxnLst/>
            <a:rect l="l" t="t" r="r" b="b"/>
            <a:pathLst>
              <a:path w="10747816" h="4216129">
                <a:moveTo>
                  <a:pt x="0" y="0"/>
                </a:moveTo>
                <a:lnTo>
                  <a:pt x="10747816" y="0"/>
                </a:lnTo>
                <a:lnTo>
                  <a:pt x="10747816" y="4216129"/>
                </a:lnTo>
                <a:lnTo>
                  <a:pt x="0" y="42161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3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333048" y="6256087"/>
            <a:ext cx="12162062" cy="3824548"/>
          </a:xfrm>
          <a:custGeom>
            <a:avLst/>
            <a:gdLst/>
            <a:ahLst/>
            <a:cxnLst/>
            <a:rect l="l" t="t" r="r" b="b"/>
            <a:pathLst>
              <a:path w="12162062" h="3824548">
                <a:moveTo>
                  <a:pt x="0" y="0"/>
                </a:moveTo>
                <a:lnTo>
                  <a:pt x="12162062" y="0"/>
                </a:lnTo>
                <a:lnTo>
                  <a:pt x="12162062" y="3824548"/>
                </a:lnTo>
                <a:lnTo>
                  <a:pt x="0" y="38245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1457008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74588" y="4171595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74588" y="857976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798106" y="1320762"/>
            <a:ext cx="519964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Notificări push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059170"/>
            <a:ext cx="5853180" cy="1762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DIRECȚII DE DEZVOLTARE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8106" y="4035349"/>
            <a:ext cx="8489894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Predicția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modificării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prețului</a:t>
            </a:r>
            <a:endParaRPr lang="en-US" sz="3499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98106" y="6420980"/>
            <a:ext cx="6302746" cy="566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Personalizarea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notificărilor</a:t>
            </a:r>
            <a:endParaRPr lang="en-US" sz="3499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8574588" y="6522440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798106" y="8443517"/>
            <a:ext cx="6302746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Aplicație mobilă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806" y="2281979"/>
            <a:ext cx="8176930" cy="5689346"/>
          </a:xfrm>
          <a:custGeom>
            <a:avLst/>
            <a:gdLst/>
            <a:ahLst/>
            <a:cxnLst/>
            <a:rect l="l" t="t" r="r" b="b"/>
            <a:pathLst>
              <a:path w="8176930" h="5689346">
                <a:moveTo>
                  <a:pt x="0" y="0"/>
                </a:moveTo>
                <a:lnTo>
                  <a:pt x="8176930" y="0"/>
                </a:lnTo>
                <a:lnTo>
                  <a:pt x="8176930" y="5689347"/>
                </a:lnTo>
                <a:lnTo>
                  <a:pt x="0" y="56893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453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474654" y="3324438"/>
            <a:ext cx="8381601" cy="6286201"/>
          </a:xfrm>
          <a:custGeom>
            <a:avLst/>
            <a:gdLst/>
            <a:ahLst/>
            <a:cxnLst/>
            <a:rect l="l" t="t" r="r" b="b"/>
            <a:pathLst>
              <a:path w="8381601" h="6286201">
                <a:moveTo>
                  <a:pt x="0" y="0"/>
                </a:moveTo>
                <a:lnTo>
                  <a:pt x="8381601" y="0"/>
                </a:lnTo>
                <a:lnTo>
                  <a:pt x="8381601" y="6286201"/>
                </a:lnTo>
                <a:lnTo>
                  <a:pt x="0" y="62862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-142875"/>
            <a:ext cx="15617279" cy="2229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</a:pPr>
            <a:r>
              <a:rPr lang="en-US" sz="7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IoT Student Challenge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Sistem de monitorizare a temperaturii și umidității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8665" y="645697"/>
            <a:ext cx="16598104" cy="995428"/>
            <a:chOff x="0" y="0"/>
            <a:chExt cx="4371517" cy="2621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71517" cy="262170"/>
            </a:xfrm>
            <a:custGeom>
              <a:avLst/>
              <a:gdLst/>
              <a:ahLst/>
              <a:cxnLst/>
              <a:rect l="l" t="t" r="r" b="b"/>
              <a:pathLst>
                <a:path w="4371517" h="262170">
                  <a:moveTo>
                    <a:pt x="29852" y="0"/>
                  </a:moveTo>
                  <a:lnTo>
                    <a:pt x="4341666" y="0"/>
                  </a:lnTo>
                  <a:cubicBezTo>
                    <a:pt x="4349583" y="0"/>
                    <a:pt x="4357176" y="3145"/>
                    <a:pt x="4362774" y="8743"/>
                  </a:cubicBezTo>
                  <a:cubicBezTo>
                    <a:pt x="4368372" y="14342"/>
                    <a:pt x="4371517" y="21935"/>
                    <a:pt x="4371517" y="29852"/>
                  </a:cubicBezTo>
                  <a:lnTo>
                    <a:pt x="4371517" y="232318"/>
                  </a:lnTo>
                  <a:cubicBezTo>
                    <a:pt x="4371517" y="248805"/>
                    <a:pt x="4358152" y="262170"/>
                    <a:pt x="4341666" y="262170"/>
                  </a:cubicBezTo>
                  <a:lnTo>
                    <a:pt x="29852" y="262170"/>
                  </a:lnTo>
                  <a:cubicBezTo>
                    <a:pt x="21935" y="262170"/>
                    <a:pt x="14342" y="259025"/>
                    <a:pt x="8743" y="253427"/>
                  </a:cubicBezTo>
                  <a:cubicBezTo>
                    <a:pt x="3145" y="247829"/>
                    <a:pt x="0" y="240236"/>
                    <a:pt x="0" y="232318"/>
                  </a:cubicBezTo>
                  <a:lnTo>
                    <a:pt x="0" y="29852"/>
                  </a:lnTo>
                  <a:cubicBezTo>
                    <a:pt x="0" y="21935"/>
                    <a:pt x="3145" y="14342"/>
                    <a:pt x="8743" y="8743"/>
                  </a:cubicBezTo>
                  <a:cubicBezTo>
                    <a:pt x="14342" y="3145"/>
                    <a:pt x="21935" y="0"/>
                    <a:pt x="298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71517" cy="300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2100837" flipH="1">
            <a:off x="8982673" y="428119"/>
            <a:ext cx="8310061" cy="8781453"/>
          </a:xfrm>
          <a:custGeom>
            <a:avLst/>
            <a:gdLst/>
            <a:ahLst/>
            <a:cxnLst/>
            <a:rect l="l" t="t" r="r" b="b"/>
            <a:pathLst>
              <a:path w="8310061" h="8781453">
                <a:moveTo>
                  <a:pt x="8310061" y="0"/>
                </a:moveTo>
                <a:lnTo>
                  <a:pt x="0" y="0"/>
                </a:lnTo>
                <a:lnTo>
                  <a:pt x="0" y="8781453"/>
                </a:lnTo>
                <a:lnTo>
                  <a:pt x="8310061" y="8781453"/>
                </a:lnTo>
                <a:lnTo>
                  <a:pt x="8310061" y="0"/>
                </a:lnTo>
                <a:close/>
              </a:path>
            </a:pathLst>
          </a:custGeom>
          <a:blipFill>
            <a:blip r:embed="rId3"/>
            <a:stretch>
              <a:fillRect r="-381" b="-186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171305" y="879197"/>
            <a:ext cx="528429" cy="528429"/>
          </a:xfrm>
          <a:custGeom>
            <a:avLst/>
            <a:gdLst/>
            <a:ahLst/>
            <a:cxnLst/>
            <a:rect l="l" t="t" r="r" b="b"/>
            <a:pathLst>
              <a:path w="528429" h="528429">
                <a:moveTo>
                  <a:pt x="0" y="0"/>
                </a:moveTo>
                <a:lnTo>
                  <a:pt x="528429" y="0"/>
                </a:lnTo>
                <a:lnTo>
                  <a:pt x="528429" y="528429"/>
                </a:lnTo>
                <a:lnTo>
                  <a:pt x="0" y="528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28665" y="3213525"/>
            <a:ext cx="12719802" cy="2203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59"/>
              </a:lnSpc>
            </a:pPr>
            <a:r>
              <a:rPr lang="en-US" sz="14508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MULȚUMESC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96669" y="882426"/>
            <a:ext cx="1044347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Sistem de notificare al clienților privind reducerea prețurilor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665" y="5417085"/>
            <a:ext cx="12719802" cy="8318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50"/>
              </a:lnSpc>
            </a:pPr>
            <a:r>
              <a:rPr lang="en-US" sz="5500">
                <a:solidFill>
                  <a:srgbClr val="FBF9F1"/>
                </a:solidFill>
                <a:latin typeface="Poppins"/>
                <a:ea typeface="Poppins"/>
                <a:cs typeface="Poppins"/>
                <a:sym typeface="Poppins"/>
              </a:rPr>
              <a:t>pentru timpul si atenția acordată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42318" flipV="1">
            <a:off x="12037037" y="-954371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25985" y="3328464"/>
            <a:ext cx="15148103" cy="6232551"/>
            <a:chOff x="0" y="0"/>
            <a:chExt cx="3989624" cy="164149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89624" cy="1641495"/>
            </a:xfrm>
            <a:custGeom>
              <a:avLst/>
              <a:gdLst/>
              <a:ahLst/>
              <a:cxnLst/>
              <a:rect l="l" t="t" r="r" b="b"/>
              <a:pathLst>
                <a:path w="3989624" h="1641495">
                  <a:moveTo>
                    <a:pt x="10222" y="0"/>
                  </a:moveTo>
                  <a:lnTo>
                    <a:pt x="3979402" y="0"/>
                  </a:lnTo>
                  <a:cubicBezTo>
                    <a:pt x="3982113" y="0"/>
                    <a:pt x="3984713" y="1077"/>
                    <a:pt x="3986630" y="2994"/>
                  </a:cubicBezTo>
                  <a:cubicBezTo>
                    <a:pt x="3988546" y="4911"/>
                    <a:pt x="3989624" y="7511"/>
                    <a:pt x="3989624" y="10222"/>
                  </a:cubicBezTo>
                  <a:lnTo>
                    <a:pt x="3989624" y="1631273"/>
                  </a:lnTo>
                  <a:cubicBezTo>
                    <a:pt x="3989624" y="1633984"/>
                    <a:pt x="3988546" y="1636584"/>
                    <a:pt x="3986630" y="1638501"/>
                  </a:cubicBezTo>
                  <a:cubicBezTo>
                    <a:pt x="3984713" y="1640418"/>
                    <a:pt x="3982113" y="1641495"/>
                    <a:pt x="3979402" y="1641495"/>
                  </a:cubicBezTo>
                  <a:lnTo>
                    <a:pt x="10222" y="1641495"/>
                  </a:lnTo>
                  <a:cubicBezTo>
                    <a:pt x="7511" y="1641495"/>
                    <a:pt x="4911" y="1640418"/>
                    <a:pt x="2994" y="1638501"/>
                  </a:cubicBezTo>
                  <a:cubicBezTo>
                    <a:pt x="1077" y="1636584"/>
                    <a:pt x="0" y="1633984"/>
                    <a:pt x="0" y="1631273"/>
                  </a:cubicBezTo>
                  <a:lnTo>
                    <a:pt x="0" y="10222"/>
                  </a:lnTo>
                  <a:cubicBezTo>
                    <a:pt x="0" y="7511"/>
                    <a:pt x="1077" y="4911"/>
                    <a:pt x="2994" y="2994"/>
                  </a:cubicBezTo>
                  <a:cubicBezTo>
                    <a:pt x="4911" y="1077"/>
                    <a:pt x="7511" y="0"/>
                    <a:pt x="10222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989624" cy="16795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47874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19" y="0"/>
                </a:lnTo>
                <a:lnTo>
                  <a:pt x="5747719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4977667" y="1839074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1" y="0"/>
                </a:lnTo>
                <a:lnTo>
                  <a:pt x="896421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725985" y="713019"/>
            <a:ext cx="7574051" cy="1050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sz="6999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CUPRINS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224052" y="3934895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Introducere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5526" y="3934895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24052" y="50736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Obiective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25526" y="50736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24052" y="621032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Specificații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25526" y="621032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24052" y="7346970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Studiu bibliografic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25526" y="7346970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224052" y="8483621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Tehnologii folosite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25526" y="8483621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621293" y="3935958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Arhitectura conceptuală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922767" y="3935958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621293" y="50747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Cazuri de utilizare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8922767" y="50747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7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621293" y="62113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Baza de date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22767" y="62113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8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621293" y="734803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Testare și validare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922767" y="734803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9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21293" y="8484683"/>
            <a:ext cx="5441644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rPr>
              <a:t>Rezultate obținute &amp; concluzii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922767" y="8484683"/>
            <a:ext cx="444559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10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53382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499698"/>
            <a:ext cx="12577332" cy="8137251"/>
            <a:chOff x="0" y="0"/>
            <a:chExt cx="3312548" cy="214314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312549" cy="2143144"/>
            </a:xfrm>
            <a:custGeom>
              <a:avLst/>
              <a:gdLst/>
              <a:ahLst/>
              <a:cxnLst/>
              <a:rect l="l" t="t" r="r" b="b"/>
              <a:pathLst>
                <a:path w="3312549" h="2143144">
                  <a:moveTo>
                    <a:pt x="12311" y="0"/>
                  </a:moveTo>
                  <a:lnTo>
                    <a:pt x="3300238" y="0"/>
                  </a:lnTo>
                  <a:cubicBezTo>
                    <a:pt x="3307037" y="0"/>
                    <a:pt x="3312549" y="5512"/>
                    <a:pt x="3312549" y="12311"/>
                  </a:cubicBezTo>
                  <a:lnTo>
                    <a:pt x="3312549" y="2130834"/>
                  </a:lnTo>
                  <a:cubicBezTo>
                    <a:pt x="3312549" y="2134099"/>
                    <a:pt x="3311251" y="2137230"/>
                    <a:pt x="3308943" y="2139539"/>
                  </a:cubicBezTo>
                  <a:cubicBezTo>
                    <a:pt x="3306634" y="2141847"/>
                    <a:pt x="3303503" y="2143144"/>
                    <a:pt x="3300238" y="2143144"/>
                  </a:cubicBezTo>
                  <a:lnTo>
                    <a:pt x="12311" y="2143144"/>
                  </a:lnTo>
                  <a:cubicBezTo>
                    <a:pt x="9046" y="2143144"/>
                    <a:pt x="5915" y="2141847"/>
                    <a:pt x="3606" y="2139539"/>
                  </a:cubicBezTo>
                  <a:cubicBezTo>
                    <a:pt x="1297" y="2137230"/>
                    <a:pt x="0" y="2134099"/>
                    <a:pt x="0" y="2130834"/>
                  </a:cubicBezTo>
                  <a:lnTo>
                    <a:pt x="0" y="12311"/>
                  </a:lnTo>
                  <a:cubicBezTo>
                    <a:pt x="0" y="9046"/>
                    <a:pt x="1297" y="5915"/>
                    <a:pt x="3606" y="3606"/>
                  </a:cubicBezTo>
                  <a:cubicBezTo>
                    <a:pt x="5915" y="1297"/>
                    <a:pt x="9046" y="0"/>
                    <a:pt x="12311" y="0"/>
                  </a:cubicBezTo>
                  <a:close/>
                </a:path>
              </a:pathLst>
            </a:custGeom>
            <a:solidFill>
              <a:srgbClr val="000000"/>
            </a:solidFill>
            <a:ln w="38100" cap="sq">
              <a:solidFill>
                <a:srgbClr val="E5E1DA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312548" cy="21812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212631" y="3782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2206946" y="4686339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200278" y="4686339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193609" y="4686339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1D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339023" y="2285225"/>
            <a:ext cx="8043479" cy="987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0"/>
              </a:lnSpc>
            </a:pPr>
            <a:r>
              <a:rPr lang="en-US" sz="65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INTRODUCERE</a:t>
            </a:r>
          </a:p>
        </p:txBody>
      </p:sp>
      <p:sp>
        <p:nvSpPr>
          <p:cNvPr id="17" name="Freeform 17"/>
          <p:cNvSpPr/>
          <p:nvPr/>
        </p:nvSpPr>
        <p:spPr>
          <a:xfrm rot="6626729" flipH="1">
            <a:off x="-8130685" y="1817905"/>
            <a:ext cx="12221289" cy="8822969"/>
          </a:xfrm>
          <a:custGeom>
            <a:avLst/>
            <a:gdLst/>
            <a:ahLst/>
            <a:cxnLst/>
            <a:rect l="l" t="t" r="r" b="b"/>
            <a:pathLst>
              <a:path w="12221289" h="8822969">
                <a:moveTo>
                  <a:pt x="12221289" y="0"/>
                </a:moveTo>
                <a:lnTo>
                  <a:pt x="0" y="0"/>
                </a:lnTo>
                <a:lnTo>
                  <a:pt x="0" y="8822968"/>
                </a:lnTo>
                <a:lnTo>
                  <a:pt x="12221289" y="8822968"/>
                </a:lnTo>
                <a:lnTo>
                  <a:pt x="12221289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2387921" y="5965815"/>
            <a:ext cx="2724150" cy="46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271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Magazine online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471292" y="5764852"/>
            <a:ext cx="2511266" cy="46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271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Cerere</a:t>
            </a:r>
            <a:r>
              <a:rPr lang="en-US" sz="271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1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ridicată</a:t>
            </a:r>
            <a:endParaRPr lang="en-US" sz="271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299039" y="5727743"/>
            <a:ext cx="2875240" cy="4645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95"/>
              </a:lnSpc>
            </a:pPr>
            <a:r>
              <a:rPr lang="en-US" sz="271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Decizii</a:t>
            </a:r>
            <a:r>
              <a:rPr lang="en-US" sz="2711" dirty="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sz="2711" dirty="0" err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informate</a:t>
            </a:r>
            <a:endParaRPr lang="en-US" sz="2711" dirty="0">
              <a:solidFill>
                <a:srgbClr val="000000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438636" y="4802688"/>
            <a:ext cx="8729104" cy="681625"/>
            <a:chOff x="0" y="0"/>
            <a:chExt cx="2299023" cy="1795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99023" cy="179523"/>
            </a:xfrm>
            <a:custGeom>
              <a:avLst/>
              <a:gdLst/>
              <a:ahLst/>
              <a:cxnLst/>
              <a:rect l="l" t="t" r="r" b="b"/>
              <a:pathLst>
                <a:path w="2299023" h="179523">
                  <a:moveTo>
                    <a:pt x="56762" y="0"/>
                  </a:moveTo>
                  <a:lnTo>
                    <a:pt x="2242261" y="0"/>
                  </a:lnTo>
                  <a:cubicBezTo>
                    <a:pt x="2257315" y="0"/>
                    <a:pt x="2271753" y="5980"/>
                    <a:pt x="2282398" y="16625"/>
                  </a:cubicBezTo>
                  <a:cubicBezTo>
                    <a:pt x="2293043" y="27270"/>
                    <a:pt x="2299023" y="41708"/>
                    <a:pt x="2299023" y="56762"/>
                  </a:cubicBezTo>
                  <a:lnTo>
                    <a:pt x="2299023" y="122760"/>
                  </a:lnTo>
                  <a:cubicBezTo>
                    <a:pt x="2299023" y="137815"/>
                    <a:pt x="2293043" y="152252"/>
                    <a:pt x="2282398" y="162897"/>
                  </a:cubicBezTo>
                  <a:cubicBezTo>
                    <a:pt x="2271753" y="173542"/>
                    <a:pt x="2257315" y="179523"/>
                    <a:pt x="2242261" y="179523"/>
                  </a:cubicBezTo>
                  <a:lnTo>
                    <a:pt x="56762" y="179523"/>
                  </a:lnTo>
                  <a:cubicBezTo>
                    <a:pt x="41708" y="179523"/>
                    <a:pt x="27270" y="173542"/>
                    <a:pt x="16625" y="162897"/>
                  </a:cubicBezTo>
                  <a:cubicBezTo>
                    <a:pt x="5980" y="152252"/>
                    <a:pt x="0" y="137815"/>
                    <a:pt x="0" y="122760"/>
                  </a:cubicBezTo>
                  <a:lnTo>
                    <a:pt x="0" y="56762"/>
                  </a:lnTo>
                  <a:cubicBezTo>
                    <a:pt x="0" y="41708"/>
                    <a:pt x="5980" y="27270"/>
                    <a:pt x="16625" y="16625"/>
                  </a:cubicBezTo>
                  <a:cubicBezTo>
                    <a:pt x="27270" y="5980"/>
                    <a:pt x="41708" y="0"/>
                    <a:pt x="567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E5E1DA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299023" cy="217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574588" y="1338542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44103" y="4478337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566925" y="8078788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028700" y="8361880"/>
            <a:ext cx="896420" cy="896420"/>
          </a:xfrm>
          <a:custGeom>
            <a:avLst/>
            <a:gdLst/>
            <a:ahLst/>
            <a:cxnLst/>
            <a:rect l="l" t="t" r="r" b="b"/>
            <a:pathLst>
              <a:path w="896420" h="896420">
                <a:moveTo>
                  <a:pt x="0" y="0"/>
                </a:moveTo>
                <a:lnTo>
                  <a:pt x="896420" y="0"/>
                </a:lnTo>
                <a:lnTo>
                  <a:pt x="896420" y="896420"/>
                </a:lnTo>
                <a:lnTo>
                  <a:pt x="0" y="8964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10435729">
            <a:off x="-696093" y="-3780464"/>
            <a:ext cx="7951775" cy="8527373"/>
          </a:xfrm>
          <a:custGeom>
            <a:avLst/>
            <a:gdLst/>
            <a:ahLst/>
            <a:cxnLst/>
            <a:rect l="l" t="t" r="r" b="b"/>
            <a:pathLst>
              <a:path w="7951775" h="8527373">
                <a:moveTo>
                  <a:pt x="0" y="0"/>
                </a:moveTo>
                <a:lnTo>
                  <a:pt x="7951775" y="0"/>
                </a:lnTo>
                <a:lnTo>
                  <a:pt x="7951775" y="8527373"/>
                </a:lnTo>
                <a:lnTo>
                  <a:pt x="0" y="85273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9798106" y="1202296"/>
            <a:ext cx="5199649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Sistem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ușor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de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utilizat</a:t>
            </a:r>
            <a:endParaRPr lang="en-US" sz="3499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8700" y="6059170"/>
            <a:ext cx="5853180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OBIECTIVE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798106" y="4342091"/>
            <a:ext cx="8489894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Modalitate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eficientă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de a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urmări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prețurile</a:t>
            </a:r>
            <a:endParaRPr lang="en-US" sz="3499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798106" y="7942542"/>
            <a:ext cx="6302746" cy="5969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Protecția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datelor</a:t>
            </a:r>
            <a:r>
              <a:rPr lang="en-US" sz="3499" dirty="0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 </a:t>
            </a:r>
            <a:r>
              <a:rPr lang="en-US" sz="3499" dirty="0" err="1">
                <a:solidFill>
                  <a:srgbClr val="FFD944"/>
                </a:solidFill>
                <a:latin typeface="Lato Bold"/>
                <a:ea typeface="Lato Bold"/>
                <a:cs typeface="Lato Bold"/>
                <a:sym typeface="Lato Bold"/>
              </a:rPr>
              <a:t>utilizatorilor</a:t>
            </a:r>
            <a:endParaRPr lang="en-US" sz="3499" dirty="0">
              <a:solidFill>
                <a:srgbClr val="FFD944"/>
              </a:solidFill>
              <a:latin typeface="Lato Bold"/>
              <a:ea typeface="Lato Bold"/>
              <a:cs typeface="Lato Bold"/>
              <a:sym typeface="Lat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71414" y="1920068"/>
            <a:ext cx="13745171" cy="10034901"/>
          </a:xfrm>
          <a:custGeom>
            <a:avLst/>
            <a:gdLst/>
            <a:ahLst/>
            <a:cxnLst/>
            <a:rect l="l" t="t" r="r" b="b"/>
            <a:pathLst>
              <a:path w="13745171" h="10034901">
                <a:moveTo>
                  <a:pt x="0" y="0"/>
                </a:moveTo>
                <a:lnTo>
                  <a:pt x="13745172" y="0"/>
                </a:lnTo>
                <a:lnTo>
                  <a:pt x="13745172" y="10034901"/>
                </a:lnTo>
                <a:lnTo>
                  <a:pt x="0" y="100349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23" r="-5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830997" y="2456061"/>
            <a:ext cx="6823913" cy="839660"/>
            <a:chOff x="0" y="0"/>
            <a:chExt cx="1797245" cy="22114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30997" y="3489505"/>
            <a:ext cx="6823913" cy="2112056"/>
            <a:chOff x="0" y="0"/>
            <a:chExt cx="1797245" cy="5562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E5E1DA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950446" y="2645563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2306861" y="2631416"/>
            <a:ext cx="3854146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FUNCȚIILE APLICAȚIEI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4525413" y="732618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SPECIFICAȚII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633090" y="3489505"/>
            <a:ext cx="6823913" cy="2112056"/>
            <a:chOff x="0" y="0"/>
            <a:chExt cx="1797245" cy="55626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97245" cy="556262"/>
            </a:xfrm>
            <a:custGeom>
              <a:avLst/>
              <a:gdLst/>
              <a:ahLst/>
              <a:cxnLst/>
              <a:rect l="l" t="t" r="r" b="b"/>
              <a:pathLst>
                <a:path w="1797245" h="556262">
                  <a:moveTo>
                    <a:pt x="22691" y="0"/>
                  </a:moveTo>
                  <a:lnTo>
                    <a:pt x="1774554" y="0"/>
                  </a:lnTo>
                  <a:cubicBezTo>
                    <a:pt x="1787086" y="0"/>
                    <a:pt x="1797245" y="10159"/>
                    <a:pt x="1797245" y="22691"/>
                  </a:cubicBezTo>
                  <a:lnTo>
                    <a:pt x="1797245" y="533571"/>
                  </a:lnTo>
                  <a:cubicBezTo>
                    <a:pt x="1797245" y="546103"/>
                    <a:pt x="1787086" y="556262"/>
                    <a:pt x="1774554" y="556262"/>
                  </a:cubicBezTo>
                  <a:lnTo>
                    <a:pt x="22691" y="556262"/>
                  </a:lnTo>
                  <a:cubicBezTo>
                    <a:pt x="10159" y="556262"/>
                    <a:pt x="0" y="546103"/>
                    <a:pt x="0" y="533571"/>
                  </a:cubicBezTo>
                  <a:lnTo>
                    <a:pt x="0" y="22691"/>
                  </a:lnTo>
                  <a:cubicBezTo>
                    <a:pt x="0" y="10159"/>
                    <a:pt x="10159" y="0"/>
                    <a:pt x="22691" y="0"/>
                  </a:cubicBezTo>
                  <a:close/>
                </a:path>
              </a:pathLst>
            </a:custGeom>
            <a:solidFill>
              <a:srgbClr val="E5E1DA"/>
            </a:solidFill>
            <a:ln w="38100" cap="sq">
              <a:solidFill>
                <a:srgbClr val="FBF9F1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1797245" cy="5943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9633090" y="2456061"/>
            <a:ext cx="6823913" cy="839660"/>
            <a:chOff x="0" y="0"/>
            <a:chExt cx="1797245" cy="221145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97245" cy="221145"/>
            </a:xfrm>
            <a:custGeom>
              <a:avLst/>
              <a:gdLst/>
              <a:ahLst/>
              <a:cxnLst/>
              <a:rect l="l" t="t" r="r" b="b"/>
              <a:pathLst>
                <a:path w="1797245" h="221145">
                  <a:moveTo>
                    <a:pt x="68072" y="0"/>
                  </a:moveTo>
                  <a:lnTo>
                    <a:pt x="1729173" y="0"/>
                  </a:lnTo>
                  <a:cubicBezTo>
                    <a:pt x="1766768" y="0"/>
                    <a:pt x="1797245" y="30477"/>
                    <a:pt x="1797245" y="68072"/>
                  </a:cubicBezTo>
                  <a:lnTo>
                    <a:pt x="1797245" y="153073"/>
                  </a:lnTo>
                  <a:cubicBezTo>
                    <a:pt x="1797245" y="190668"/>
                    <a:pt x="1766768" y="221145"/>
                    <a:pt x="1729173" y="221145"/>
                  </a:cubicBezTo>
                  <a:lnTo>
                    <a:pt x="68072" y="221145"/>
                  </a:lnTo>
                  <a:cubicBezTo>
                    <a:pt x="30477" y="221145"/>
                    <a:pt x="0" y="190668"/>
                    <a:pt x="0" y="153073"/>
                  </a:cubicBezTo>
                  <a:lnTo>
                    <a:pt x="0" y="68072"/>
                  </a:lnTo>
                  <a:cubicBezTo>
                    <a:pt x="0" y="30477"/>
                    <a:pt x="30477" y="0"/>
                    <a:pt x="68072" y="0"/>
                  </a:cubicBezTo>
                  <a:close/>
                </a:path>
              </a:pathLst>
            </a:custGeom>
            <a:solidFill>
              <a:srgbClr val="000000"/>
            </a:solidFill>
            <a:ln w="38100" cap="rnd">
              <a:solidFill>
                <a:srgbClr val="FBF9F1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1797245" cy="259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15752539" y="2688566"/>
            <a:ext cx="457200" cy="460655"/>
          </a:xfrm>
          <a:custGeom>
            <a:avLst/>
            <a:gdLst/>
            <a:ahLst/>
            <a:cxnLst/>
            <a:rect l="l" t="t" r="r" b="b"/>
            <a:pathLst>
              <a:path w="457200" h="460655">
                <a:moveTo>
                  <a:pt x="0" y="0"/>
                </a:moveTo>
                <a:lnTo>
                  <a:pt x="457200" y="0"/>
                </a:lnTo>
                <a:lnTo>
                  <a:pt x="457200" y="460655"/>
                </a:lnTo>
                <a:lnTo>
                  <a:pt x="0" y="4606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5" name="TextBox 35"/>
          <p:cNvSpPr txBox="1"/>
          <p:nvPr/>
        </p:nvSpPr>
        <p:spPr>
          <a:xfrm>
            <a:off x="9633090" y="3940061"/>
            <a:ext cx="6383496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intuitiv</a:t>
            </a:r>
          </a:p>
          <a:p>
            <a:pPr marL="647695" lvl="1" indent="-323848" algn="just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Design receptiv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954" y="2629080"/>
            <a:ext cx="4290254" cy="431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rPr>
              <a:t>INTERFAȚA DE UTILIZATOR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716697" y="3673678"/>
            <a:ext cx="6823913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Înregistrare și autentificare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Notificări</a:t>
            </a:r>
          </a:p>
          <a:p>
            <a:pPr marL="647702" lvl="1" indent="-323851" algn="just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Istoricul Prețurilor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83047E-B003-03A0-7D72-5854B8B296D8}"/>
              </a:ext>
            </a:extLst>
          </p:cNvPr>
          <p:cNvGrpSpPr/>
          <p:nvPr/>
        </p:nvGrpSpPr>
        <p:grpSpPr>
          <a:xfrm>
            <a:off x="5837436" y="6258189"/>
            <a:ext cx="6938213" cy="3145500"/>
            <a:chOff x="1716697" y="6287361"/>
            <a:chExt cx="6938213" cy="3145500"/>
          </a:xfrm>
        </p:grpSpPr>
        <p:grpSp>
          <p:nvGrpSpPr>
            <p:cNvPr id="10" name="Group 10"/>
            <p:cNvGrpSpPr/>
            <p:nvPr/>
          </p:nvGrpSpPr>
          <p:grpSpPr>
            <a:xfrm>
              <a:off x="1801124" y="6287361"/>
              <a:ext cx="6823913" cy="839660"/>
              <a:chOff x="0" y="0"/>
              <a:chExt cx="1797245" cy="22114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7245" cy="221145"/>
              </a:xfrm>
              <a:custGeom>
                <a:avLst/>
                <a:gdLst/>
                <a:ahLst/>
                <a:cxnLst/>
                <a:rect l="l" t="t" r="r" b="b"/>
                <a:pathLst>
                  <a:path w="1797245" h="221145">
                    <a:moveTo>
                      <a:pt x="68072" y="0"/>
                    </a:moveTo>
                    <a:lnTo>
                      <a:pt x="1729173" y="0"/>
                    </a:lnTo>
                    <a:cubicBezTo>
                      <a:pt x="1766768" y="0"/>
                      <a:pt x="1797245" y="30477"/>
                      <a:pt x="1797245" y="68072"/>
                    </a:cubicBezTo>
                    <a:lnTo>
                      <a:pt x="1797245" y="153073"/>
                    </a:lnTo>
                    <a:cubicBezTo>
                      <a:pt x="1797245" y="190668"/>
                      <a:pt x="1766768" y="221145"/>
                      <a:pt x="1729173" y="221145"/>
                    </a:cubicBezTo>
                    <a:lnTo>
                      <a:pt x="68072" y="221145"/>
                    </a:lnTo>
                    <a:cubicBezTo>
                      <a:pt x="30477" y="221145"/>
                      <a:pt x="0" y="190668"/>
                      <a:pt x="0" y="153073"/>
                    </a:cubicBezTo>
                    <a:lnTo>
                      <a:pt x="0" y="68072"/>
                    </a:lnTo>
                    <a:cubicBezTo>
                      <a:pt x="0" y="30477"/>
                      <a:pt x="30477" y="0"/>
                      <a:pt x="6807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rnd">
                <a:solidFill>
                  <a:srgbClr val="FBF9F1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797245" cy="25924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830997" y="7320805"/>
              <a:ext cx="6823913" cy="2112056"/>
              <a:chOff x="0" y="0"/>
              <a:chExt cx="1797245" cy="556262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7245" cy="556262"/>
              </a:xfrm>
              <a:custGeom>
                <a:avLst/>
                <a:gdLst/>
                <a:ahLst/>
                <a:cxnLst/>
                <a:rect l="l" t="t" r="r" b="b"/>
                <a:pathLst>
                  <a:path w="1797245" h="556262">
                    <a:moveTo>
                      <a:pt x="22691" y="0"/>
                    </a:moveTo>
                    <a:lnTo>
                      <a:pt x="1774554" y="0"/>
                    </a:lnTo>
                    <a:cubicBezTo>
                      <a:pt x="1787086" y="0"/>
                      <a:pt x="1797245" y="10159"/>
                      <a:pt x="1797245" y="22691"/>
                    </a:cubicBezTo>
                    <a:lnTo>
                      <a:pt x="1797245" y="533571"/>
                    </a:lnTo>
                    <a:cubicBezTo>
                      <a:pt x="1797245" y="546103"/>
                      <a:pt x="1787086" y="556262"/>
                      <a:pt x="1774554" y="556262"/>
                    </a:cubicBezTo>
                    <a:lnTo>
                      <a:pt x="22691" y="556262"/>
                    </a:lnTo>
                    <a:cubicBezTo>
                      <a:pt x="10159" y="556262"/>
                      <a:pt x="0" y="546103"/>
                      <a:pt x="0" y="533571"/>
                    </a:cubicBezTo>
                    <a:lnTo>
                      <a:pt x="0" y="22691"/>
                    </a:lnTo>
                    <a:cubicBezTo>
                      <a:pt x="0" y="10159"/>
                      <a:pt x="10159" y="0"/>
                      <a:pt x="22691" y="0"/>
                    </a:cubicBezTo>
                    <a:close/>
                  </a:path>
                </a:pathLst>
              </a:custGeom>
              <a:solidFill>
                <a:srgbClr val="E5E1DA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797245" cy="59436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7950446" y="6476864"/>
              <a:ext cx="457200" cy="460655"/>
            </a:xfrm>
            <a:custGeom>
              <a:avLst/>
              <a:gdLst/>
              <a:ahLst/>
              <a:cxnLst/>
              <a:rect l="l" t="t" r="r" b="b"/>
              <a:pathLst>
                <a:path w="457200" h="460655">
                  <a:moveTo>
                    <a:pt x="0" y="0"/>
                  </a:moveTo>
                  <a:lnTo>
                    <a:pt x="457200" y="0"/>
                  </a:lnTo>
                  <a:lnTo>
                    <a:pt x="457200" y="460655"/>
                  </a:lnTo>
                  <a:lnTo>
                    <a:pt x="0" y="460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306861" y="6462716"/>
              <a:ext cx="5643585" cy="43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5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PERFORMANȚĂ ȘI SCALABILITATE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1716697" y="7557684"/>
              <a:ext cx="6823913" cy="10477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Performanță ridicată</a:t>
              </a:r>
            </a:p>
            <a:p>
              <a:pPr marL="647702" lvl="1" indent="-323851" algn="just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Scalabilitate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983476" flipV="1">
            <a:off x="-2988763" y="-960027"/>
            <a:ext cx="7674102" cy="8229600"/>
          </a:xfrm>
          <a:custGeom>
            <a:avLst/>
            <a:gdLst/>
            <a:ahLst/>
            <a:cxnLst/>
            <a:rect l="l" t="t" r="r" b="b"/>
            <a:pathLst>
              <a:path w="7674102" h="8229600">
                <a:moveTo>
                  <a:pt x="0" y="8229600"/>
                </a:moveTo>
                <a:lnTo>
                  <a:pt x="7674102" y="8229600"/>
                </a:lnTo>
                <a:lnTo>
                  <a:pt x="76741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72182" y="7222393"/>
            <a:ext cx="6195600" cy="3384081"/>
          </a:xfrm>
          <a:custGeom>
            <a:avLst/>
            <a:gdLst/>
            <a:ahLst/>
            <a:cxnLst/>
            <a:rect l="l" t="t" r="r" b="b"/>
            <a:pathLst>
              <a:path w="6195600" h="3384081">
                <a:moveTo>
                  <a:pt x="0" y="0"/>
                </a:moveTo>
                <a:lnTo>
                  <a:pt x="6195601" y="0"/>
                </a:lnTo>
                <a:lnTo>
                  <a:pt x="6195601" y="3384081"/>
                </a:lnTo>
                <a:lnTo>
                  <a:pt x="0" y="3384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50" b="-14318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C154890-956B-3358-EDC5-F4B871B3A140}"/>
              </a:ext>
            </a:extLst>
          </p:cNvPr>
          <p:cNvGrpSpPr/>
          <p:nvPr/>
        </p:nvGrpSpPr>
        <p:grpSpPr>
          <a:xfrm>
            <a:off x="1752600" y="3079139"/>
            <a:ext cx="6188862" cy="2961051"/>
            <a:chOff x="550652" y="3132575"/>
            <a:chExt cx="6188862" cy="2961051"/>
          </a:xfrm>
        </p:grpSpPr>
        <p:grpSp>
          <p:nvGrpSpPr>
            <p:cNvPr id="4" name="Group 4"/>
            <p:cNvGrpSpPr/>
            <p:nvPr/>
          </p:nvGrpSpPr>
          <p:grpSpPr>
            <a:xfrm>
              <a:off x="550652" y="3132575"/>
              <a:ext cx="6188862" cy="2961051"/>
              <a:chOff x="0" y="0"/>
              <a:chExt cx="1629988" cy="77986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629988" cy="779865"/>
              </a:xfrm>
              <a:custGeom>
                <a:avLst/>
                <a:gdLst/>
                <a:ahLst/>
                <a:cxnLst/>
                <a:rect l="l" t="t" r="r" b="b"/>
                <a:pathLst>
                  <a:path w="1629988" h="779865">
                    <a:moveTo>
                      <a:pt x="25019" y="0"/>
                    </a:moveTo>
                    <a:lnTo>
                      <a:pt x="1604970" y="0"/>
                    </a:lnTo>
                    <a:cubicBezTo>
                      <a:pt x="1611605" y="0"/>
                      <a:pt x="1617969" y="2636"/>
                      <a:pt x="1622661" y="7328"/>
                    </a:cubicBezTo>
                    <a:cubicBezTo>
                      <a:pt x="1627353" y="12020"/>
                      <a:pt x="1629988" y="18383"/>
                      <a:pt x="1629988" y="25019"/>
                    </a:cubicBezTo>
                    <a:lnTo>
                      <a:pt x="1629988" y="754846"/>
                    </a:lnTo>
                    <a:cubicBezTo>
                      <a:pt x="1629988" y="761482"/>
                      <a:pt x="1627353" y="767845"/>
                      <a:pt x="1622661" y="772537"/>
                    </a:cubicBezTo>
                    <a:cubicBezTo>
                      <a:pt x="1617969" y="777229"/>
                      <a:pt x="1611605" y="779865"/>
                      <a:pt x="1604970" y="779865"/>
                    </a:cubicBezTo>
                    <a:lnTo>
                      <a:pt x="25019" y="779865"/>
                    </a:lnTo>
                    <a:cubicBezTo>
                      <a:pt x="18383" y="779865"/>
                      <a:pt x="12020" y="777229"/>
                      <a:pt x="7328" y="772537"/>
                    </a:cubicBezTo>
                    <a:cubicBezTo>
                      <a:pt x="2636" y="767845"/>
                      <a:pt x="0" y="761482"/>
                      <a:pt x="0" y="754846"/>
                    </a:cubicBezTo>
                    <a:lnTo>
                      <a:pt x="0" y="25019"/>
                    </a:lnTo>
                    <a:cubicBezTo>
                      <a:pt x="0" y="18383"/>
                      <a:pt x="2636" y="12020"/>
                      <a:pt x="7328" y="7328"/>
                    </a:cubicBezTo>
                    <a:cubicBezTo>
                      <a:pt x="12020" y="2636"/>
                      <a:pt x="18383" y="0"/>
                      <a:pt x="250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629988" cy="8179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944302" y="4112215"/>
              <a:ext cx="5445149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CamelCamelCamel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Honey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Keepa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944302" y="3502991"/>
              <a:ext cx="5445149" cy="413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Aplicații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existente</a:t>
              </a:r>
              <a:endParaRPr lang="en-US" sz="2800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525413" y="945000"/>
            <a:ext cx="923717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STUDIU BIBLIOGRAFIC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8F46CA-2A0E-BE83-6ED2-3392FEFE23E9}"/>
              </a:ext>
            </a:extLst>
          </p:cNvPr>
          <p:cNvGrpSpPr/>
          <p:nvPr/>
        </p:nvGrpSpPr>
        <p:grpSpPr>
          <a:xfrm>
            <a:off x="1686877" y="6677490"/>
            <a:ext cx="6363894" cy="2961051"/>
            <a:chOff x="550652" y="6380949"/>
            <a:chExt cx="6363894" cy="2961051"/>
          </a:xfrm>
        </p:grpSpPr>
        <p:grpSp>
          <p:nvGrpSpPr>
            <p:cNvPr id="7" name="Group 7"/>
            <p:cNvGrpSpPr/>
            <p:nvPr/>
          </p:nvGrpSpPr>
          <p:grpSpPr>
            <a:xfrm>
              <a:off x="550652" y="6380949"/>
              <a:ext cx="6188862" cy="2961051"/>
              <a:chOff x="0" y="0"/>
              <a:chExt cx="1629988" cy="77986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629988" cy="779865"/>
              </a:xfrm>
              <a:custGeom>
                <a:avLst/>
                <a:gdLst/>
                <a:ahLst/>
                <a:cxnLst/>
                <a:rect l="l" t="t" r="r" b="b"/>
                <a:pathLst>
                  <a:path w="1629988" h="779865">
                    <a:moveTo>
                      <a:pt x="25019" y="0"/>
                    </a:moveTo>
                    <a:lnTo>
                      <a:pt x="1604970" y="0"/>
                    </a:lnTo>
                    <a:cubicBezTo>
                      <a:pt x="1611605" y="0"/>
                      <a:pt x="1617969" y="2636"/>
                      <a:pt x="1622661" y="7328"/>
                    </a:cubicBezTo>
                    <a:cubicBezTo>
                      <a:pt x="1627353" y="12020"/>
                      <a:pt x="1629988" y="18383"/>
                      <a:pt x="1629988" y="25019"/>
                    </a:cubicBezTo>
                    <a:lnTo>
                      <a:pt x="1629988" y="754846"/>
                    </a:lnTo>
                    <a:cubicBezTo>
                      <a:pt x="1629988" y="761482"/>
                      <a:pt x="1627353" y="767845"/>
                      <a:pt x="1622661" y="772537"/>
                    </a:cubicBezTo>
                    <a:cubicBezTo>
                      <a:pt x="1617969" y="777229"/>
                      <a:pt x="1611605" y="779865"/>
                      <a:pt x="1604970" y="779865"/>
                    </a:cubicBezTo>
                    <a:lnTo>
                      <a:pt x="25019" y="779865"/>
                    </a:lnTo>
                    <a:cubicBezTo>
                      <a:pt x="18383" y="779865"/>
                      <a:pt x="12020" y="777229"/>
                      <a:pt x="7328" y="772537"/>
                    </a:cubicBezTo>
                    <a:cubicBezTo>
                      <a:pt x="2636" y="767845"/>
                      <a:pt x="0" y="761482"/>
                      <a:pt x="0" y="754846"/>
                    </a:cubicBezTo>
                    <a:lnTo>
                      <a:pt x="0" y="25019"/>
                    </a:lnTo>
                    <a:cubicBezTo>
                      <a:pt x="0" y="18383"/>
                      <a:pt x="2636" y="12020"/>
                      <a:pt x="7328" y="7328"/>
                    </a:cubicBezTo>
                    <a:cubicBezTo>
                      <a:pt x="12020" y="2636"/>
                      <a:pt x="18383" y="0"/>
                      <a:pt x="250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629988" cy="8179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944302" y="7360589"/>
              <a:ext cx="5445149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Interfața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de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utilizator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Acuratețea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datelor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Restricții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geografice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25684" y="6751365"/>
              <a:ext cx="6188862" cy="41312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Dezavantaje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ale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aplicațiilor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existente</a:t>
              </a:r>
              <a:endParaRPr lang="en-US" sz="2800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8E594CF-A0D6-281A-9F1A-8D3D79DA9331}"/>
              </a:ext>
            </a:extLst>
          </p:cNvPr>
          <p:cNvGrpSpPr/>
          <p:nvPr/>
        </p:nvGrpSpPr>
        <p:grpSpPr>
          <a:xfrm>
            <a:off x="10668156" y="3079138"/>
            <a:ext cx="6188862" cy="2961051"/>
            <a:chOff x="11548485" y="3132575"/>
            <a:chExt cx="6188862" cy="2961051"/>
          </a:xfrm>
        </p:grpSpPr>
        <p:grpSp>
          <p:nvGrpSpPr>
            <p:cNvPr id="10" name="Group 10"/>
            <p:cNvGrpSpPr/>
            <p:nvPr/>
          </p:nvGrpSpPr>
          <p:grpSpPr>
            <a:xfrm>
              <a:off x="11548485" y="3132575"/>
              <a:ext cx="6188862" cy="2961051"/>
              <a:chOff x="0" y="0"/>
              <a:chExt cx="1629988" cy="77986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29988" cy="779865"/>
              </a:xfrm>
              <a:custGeom>
                <a:avLst/>
                <a:gdLst/>
                <a:ahLst/>
                <a:cxnLst/>
                <a:rect l="l" t="t" r="r" b="b"/>
                <a:pathLst>
                  <a:path w="1629988" h="779865">
                    <a:moveTo>
                      <a:pt x="25019" y="0"/>
                    </a:moveTo>
                    <a:lnTo>
                      <a:pt x="1604970" y="0"/>
                    </a:lnTo>
                    <a:cubicBezTo>
                      <a:pt x="1611605" y="0"/>
                      <a:pt x="1617969" y="2636"/>
                      <a:pt x="1622661" y="7328"/>
                    </a:cubicBezTo>
                    <a:cubicBezTo>
                      <a:pt x="1627353" y="12020"/>
                      <a:pt x="1629988" y="18383"/>
                      <a:pt x="1629988" y="25019"/>
                    </a:cubicBezTo>
                    <a:lnTo>
                      <a:pt x="1629988" y="754846"/>
                    </a:lnTo>
                    <a:cubicBezTo>
                      <a:pt x="1629988" y="761482"/>
                      <a:pt x="1627353" y="767845"/>
                      <a:pt x="1622661" y="772537"/>
                    </a:cubicBezTo>
                    <a:cubicBezTo>
                      <a:pt x="1617969" y="777229"/>
                      <a:pt x="1611605" y="779865"/>
                      <a:pt x="1604970" y="779865"/>
                    </a:cubicBezTo>
                    <a:lnTo>
                      <a:pt x="25019" y="779865"/>
                    </a:lnTo>
                    <a:cubicBezTo>
                      <a:pt x="18383" y="779865"/>
                      <a:pt x="12020" y="777229"/>
                      <a:pt x="7328" y="772537"/>
                    </a:cubicBezTo>
                    <a:cubicBezTo>
                      <a:pt x="2636" y="767845"/>
                      <a:pt x="0" y="761482"/>
                      <a:pt x="0" y="754846"/>
                    </a:cubicBezTo>
                    <a:lnTo>
                      <a:pt x="0" y="25019"/>
                    </a:lnTo>
                    <a:cubicBezTo>
                      <a:pt x="0" y="18383"/>
                      <a:pt x="2636" y="12020"/>
                      <a:pt x="7328" y="7328"/>
                    </a:cubicBezTo>
                    <a:cubicBezTo>
                      <a:pt x="12020" y="2636"/>
                      <a:pt x="18383" y="0"/>
                      <a:pt x="250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29988" cy="8179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1942135" y="4112215"/>
              <a:ext cx="5445149" cy="11926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Comoditate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Economii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Diversitate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869818" y="3463575"/>
              <a:ext cx="5445149" cy="413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Necesitatea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unui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astfel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de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sistem</a:t>
              </a:r>
              <a:endParaRPr lang="en-US" sz="2800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D90EB1F-EF22-7A51-BB0F-FC690AD6D5E1}"/>
              </a:ext>
            </a:extLst>
          </p:cNvPr>
          <p:cNvGrpSpPr/>
          <p:nvPr/>
        </p:nvGrpSpPr>
        <p:grpSpPr>
          <a:xfrm>
            <a:off x="10671534" y="6677489"/>
            <a:ext cx="6434715" cy="2961051"/>
            <a:chOff x="11548485" y="6380949"/>
            <a:chExt cx="6434715" cy="2961051"/>
          </a:xfrm>
        </p:grpSpPr>
        <p:grpSp>
          <p:nvGrpSpPr>
            <p:cNvPr id="13" name="Group 13"/>
            <p:cNvGrpSpPr/>
            <p:nvPr/>
          </p:nvGrpSpPr>
          <p:grpSpPr>
            <a:xfrm>
              <a:off x="11548485" y="6380949"/>
              <a:ext cx="6188862" cy="2961051"/>
              <a:chOff x="0" y="0"/>
              <a:chExt cx="1629988" cy="77986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629988" cy="779865"/>
              </a:xfrm>
              <a:custGeom>
                <a:avLst/>
                <a:gdLst/>
                <a:ahLst/>
                <a:cxnLst/>
                <a:rect l="l" t="t" r="r" b="b"/>
                <a:pathLst>
                  <a:path w="1629988" h="779865">
                    <a:moveTo>
                      <a:pt x="25019" y="0"/>
                    </a:moveTo>
                    <a:lnTo>
                      <a:pt x="1604970" y="0"/>
                    </a:lnTo>
                    <a:cubicBezTo>
                      <a:pt x="1611605" y="0"/>
                      <a:pt x="1617969" y="2636"/>
                      <a:pt x="1622661" y="7328"/>
                    </a:cubicBezTo>
                    <a:cubicBezTo>
                      <a:pt x="1627353" y="12020"/>
                      <a:pt x="1629988" y="18383"/>
                      <a:pt x="1629988" y="25019"/>
                    </a:cubicBezTo>
                    <a:lnTo>
                      <a:pt x="1629988" y="754846"/>
                    </a:lnTo>
                    <a:cubicBezTo>
                      <a:pt x="1629988" y="761482"/>
                      <a:pt x="1627353" y="767845"/>
                      <a:pt x="1622661" y="772537"/>
                    </a:cubicBezTo>
                    <a:cubicBezTo>
                      <a:pt x="1617969" y="777229"/>
                      <a:pt x="1611605" y="779865"/>
                      <a:pt x="1604970" y="779865"/>
                    </a:cubicBezTo>
                    <a:lnTo>
                      <a:pt x="25019" y="779865"/>
                    </a:lnTo>
                    <a:cubicBezTo>
                      <a:pt x="18383" y="779865"/>
                      <a:pt x="12020" y="777229"/>
                      <a:pt x="7328" y="772537"/>
                    </a:cubicBezTo>
                    <a:cubicBezTo>
                      <a:pt x="2636" y="767845"/>
                      <a:pt x="0" y="761482"/>
                      <a:pt x="0" y="754846"/>
                    </a:cubicBezTo>
                    <a:lnTo>
                      <a:pt x="0" y="25019"/>
                    </a:lnTo>
                    <a:cubicBezTo>
                      <a:pt x="0" y="18383"/>
                      <a:pt x="2636" y="12020"/>
                      <a:pt x="7328" y="7328"/>
                    </a:cubicBezTo>
                    <a:cubicBezTo>
                      <a:pt x="12020" y="2636"/>
                      <a:pt x="18383" y="0"/>
                      <a:pt x="2501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38100" cap="sq">
                <a:solidFill>
                  <a:srgbClr val="FBF9F1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629988" cy="8179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1942135" y="6751365"/>
              <a:ext cx="5445149" cy="4131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50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Noutăți</a:t>
              </a:r>
              <a:r>
                <a:rPr lang="en-US" sz="2800" dirty="0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 </a:t>
              </a:r>
              <a:r>
                <a:rPr lang="en-US" sz="2800" dirty="0" err="1">
                  <a:solidFill>
                    <a:srgbClr val="FBF9F1"/>
                  </a:solidFill>
                  <a:latin typeface="Lato Bold"/>
                  <a:ea typeface="Lato Bold"/>
                  <a:cs typeface="Lato Bold"/>
                  <a:sym typeface="Lato Bold"/>
                </a:rPr>
                <a:t>aduse</a:t>
              </a:r>
              <a:endParaRPr lang="en-US" sz="2800" dirty="0">
                <a:solidFill>
                  <a:srgbClr val="FBF9F1"/>
                </a:solidFill>
                <a:latin typeface="Lato Bold"/>
                <a:ea typeface="Lato Bold"/>
                <a:cs typeface="Lato Bold"/>
                <a:sym typeface="Lato Bold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1960873" y="7299396"/>
              <a:ext cx="6022327" cy="15901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Interfață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intuitivă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Urmărirea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pe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bază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de URL</a:t>
              </a: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Setare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preț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de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prag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L="474979" lvl="1" indent="-237490" algn="l">
                <a:lnSpc>
                  <a:spcPts val="3079"/>
                </a:lnSpc>
                <a:buFont typeface="Arial"/>
                <a:buChar char="•"/>
              </a:pP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Actualizarea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constantă</a:t>
              </a:r>
              <a:r>
                <a:rPr lang="en-US" sz="2800" dirty="0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 a </a:t>
              </a:r>
              <a:r>
                <a:rPr lang="en-US" sz="2800" dirty="0" err="1">
                  <a:solidFill>
                    <a:srgbClr val="E5E1DA"/>
                  </a:solidFill>
                  <a:latin typeface="Lato"/>
                  <a:ea typeface="Lato"/>
                  <a:cs typeface="Lato"/>
                  <a:sym typeface="Lato"/>
                </a:rPr>
                <a:t>datelor</a:t>
              </a:r>
              <a:endParaRPr lang="en-US" sz="2800" dirty="0">
                <a:solidFill>
                  <a:srgbClr val="E5E1DA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2974505" y="1244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2280473" y="7962921"/>
            <a:ext cx="5747719" cy="3384081"/>
          </a:xfrm>
          <a:custGeom>
            <a:avLst/>
            <a:gdLst/>
            <a:ahLst/>
            <a:cxnLst/>
            <a:rect l="l" t="t" r="r" b="b"/>
            <a:pathLst>
              <a:path w="5747719" h="3384081">
                <a:moveTo>
                  <a:pt x="0" y="0"/>
                </a:moveTo>
                <a:lnTo>
                  <a:pt x="5747720" y="0"/>
                </a:lnTo>
                <a:lnTo>
                  <a:pt x="5747720" y="3384080"/>
                </a:lnTo>
                <a:lnTo>
                  <a:pt x="0" y="33840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02" b="-14318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7196037" y="8607890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0" y="0"/>
                </a:lnTo>
                <a:lnTo>
                  <a:pt x="650410" y="650410"/>
                </a:lnTo>
                <a:lnTo>
                  <a:pt x="0" y="65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614815" y="1396264"/>
            <a:ext cx="11766853" cy="7944182"/>
          </a:xfrm>
          <a:custGeom>
            <a:avLst/>
            <a:gdLst/>
            <a:ahLst/>
            <a:cxnLst/>
            <a:rect l="l" t="t" r="r" b="b"/>
            <a:pathLst>
              <a:path w="11766853" h="7944182">
                <a:moveTo>
                  <a:pt x="0" y="0"/>
                </a:moveTo>
                <a:lnTo>
                  <a:pt x="11766853" y="0"/>
                </a:lnTo>
                <a:lnTo>
                  <a:pt x="11766853" y="7944182"/>
                </a:lnTo>
                <a:lnTo>
                  <a:pt x="0" y="79441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348732"/>
            <a:ext cx="13902091" cy="923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ARHITECTURA CONCEPTUALĂ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181579">
            <a:off x="14622652" y="162339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7" y="0"/>
                </a:lnTo>
                <a:lnTo>
                  <a:pt x="10128447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02930" y="2491398"/>
            <a:ext cx="13890711" cy="6603259"/>
          </a:xfrm>
          <a:custGeom>
            <a:avLst/>
            <a:gdLst/>
            <a:ahLst/>
            <a:cxnLst/>
            <a:rect l="l" t="t" r="r" b="b"/>
            <a:pathLst>
              <a:path w="13890711" h="6603259">
                <a:moveTo>
                  <a:pt x="0" y="0"/>
                </a:moveTo>
                <a:lnTo>
                  <a:pt x="13890712" y="0"/>
                </a:lnTo>
                <a:lnTo>
                  <a:pt x="13890712" y="6603259"/>
                </a:lnTo>
                <a:lnTo>
                  <a:pt x="0" y="6603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28700" y="1019175"/>
            <a:ext cx="14433774" cy="8502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USECASE - UTILIZATOR </a:t>
            </a:r>
            <a:r>
              <a:rPr lang="ro-RO" sz="6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ÎNREGISTRAT</a:t>
            </a:r>
            <a:endParaRPr lang="en-US" sz="6000" dirty="0">
              <a:solidFill>
                <a:srgbClr val="FBF9F1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223014">
            <a:off x="10390308" y="-6185338"/>
            <a:ext cx="10128448" cy="10895890"/>
          </a:xfrm>
          <a:custGeom>
            <a:avLst/>
            <a:gdLst/>
            <a:ahLst/>
            <a:cxnLst/>
            <a:rect l="l" t="t" r="r" b="b"/>
            <a:pathLst>
              <a:path w="10128448" h="10895890">
                <a:moveTo>
                  <a:pt x="0" y="0"/>
                </a:moveTo>
                <a:lnTo>
                  <a:pt x="10128448" y="0"/>
                </a:lnTo>
                <a:lnTo>
                  <a:pt x="10128448" y="10895890"/>
                </a:lnTo>
                <a:lnTo>
                  <a:pt x="0" y="108958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" r="-15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85361" y="2401896"/>
            <a:ext cx="650410" cy="650410"/>
          </a:xfrm>
          <a:custGeom>
            <a:avLst/>
            <a:gdLst/>
            <a:ahLst/>
            <a:cxnLst/>
            <a:rect l="l" t="t" r="r" b="b"/>
            <a:pathLst>
              <a:path w="650410" h="650410">
                <a:moveTo>
                  <a:pt x="0" y="0"/>
                </a:moveTo>
                <a:lnTo>
                  <a:pt x="650411" y="0"/>
                </a:lnTo>
                <a:lnTo>
                  <a:pt x="650411" y="650411"/>
                </a:lnTo>
                <a:lnTo>
                  <a:pt x="0" y="6504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678560" y="2176006"/>
            <a:ext cx="11585897" cy="7385082"/>
          </a:xfrm>
          <a:custGeom>
            <a:avLst/>
            <a:gdLst/>
            <a:ahLst/>
            <a:cxnLst/>
            <a:rect l="l" t="t" r="r" b="b"/>
            <a:pathLst>
              <a:path w="11585897" h="7385082">
                <a:moveTo>
                  <a:pt x="0" y="0"/>
                </a:moveTo>
                <a:lnTo>
                  <a:pt x="11585897" y="0"/>
                </a:lnTo>
                <a:lnTo>
                  <a:pt x="11585897" y="7385083"/>
                </a:lnTo>
                <a:lnTo>
                  <a:pt x="0" y="73850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705" b="-37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819825" y="413881"/>
            <a:ext cx="6114375" cy="1696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dirty="0">
                <a:solidFill>
                  <a:srgbClr val="FBF9F1"/>
                </a:solidFill>
                <a:latin typeface="Poppins Bold"/>
                <a:ea typeface="Poppins Bold"/>
                <a:cs typeface="Poppins Bold"/>
                <a:sym typeface="Poppins Bold"/>
              </a:rPr>
              <a:t>DIAGRAMA BAZEI DE DATE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206</Words>
  <Application>Microsoft Office PowerPoint</Application>
  <PresentationFormat>Custom</PresentationFormat>
  <Paragraphs>79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Poppins Bold</vt:lpstr>
      <vt:lpstr>Poppins</vt:lpstr>
      <vt:lpstr>Calibri</vt:lpstr>
      <vt:lpstr>Arial</vt:lpstr>
      <vt:lpstr>Aptos</vt:lpstr>
      <vt:lpstr>Lato</vt:lpstr>
      <vt:lpstr>Lato Bold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Modern Corporate App Development Startup Pitch Deck Presentation</dc:title>
  <dc:creator>Marka Ruben</dc:creator>
  <cp:lastModifiedBy>Ruben Sebastian Marka</cp:lastModifiedBy>
  <cp:revision>4</cp:revision>
  <dcterms:created xsi:type="dcterms:W3CDTF">2006-08-16T00:00:00Z</dcterms:created>
  <dcterms:modified xsi:type="dcterms:W3CDTF">2024-07-16T11:49:06Z</dcterms:modified>
  <dc:identifier>DAGKXfCc7to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b58b62f-6f94-46bd-8089-18e64b0a9abb_Enabled">
    <vt:lpwstr>true</vt:lpwstr>
  </property>
  <property fmtid="{D5CDD505-2E9C-101B-9397-08002B2CF9AE}" pid="3" name="MSIP_Label_5b58b62f-6f94-46bd-8089-18e64b0a9abb_SetDate">
    <vt:lpwstr>2024-07-15T15:13:18Z</vt:lpwstr>
  </property>
  <property fmtid="{D5CDD505-2E9C-101B-9397-08002B2CF9AE}" pid="4" name="MSIP_Label_5b58b62f-6f94-46bd-8089-18e64b0a9abb_Method">
    <vt:lpwstr>Standard</vt:lpwstr>
  </property>
  <property fmtid="{D5CDD505-2E9C-101B-9397-08002B2CF9AE}" pid="5" name="MSIP_Label_5b58b62f-6f94-46bd-8089-18e64b0a9abb_Name">
    <vt:lpwstr>defa4170-0d19-0005-0004-bc88714345d2</vt:lpwstr>
  </property>
  <property fmtid="{D5CDD505-2E9C-101B-9397-08002B2CF9AE}" pid="6" name="MSIP_Label_5b58b62f-6f94-46bd-8089-18e64b0a9abb_SiteId">
    <vt:lpwstr>a6eb79fa-c4a9-4cce-818d-b85274d15305</vt:lpwstr>
  </property>
  <property fmtid="{D5CDD505-2E9C-101B-9397-08002B2CF9AE}" pid="7" name="MSIP_Label_5b58b62f-6f94-46bd-8089-18e64b0a9abb_ActionId">
    <vt:lpwstr>de887027-03c6-4221-a8f2-a880439e7421</vt:lpwstr>
  </property>
  <property fmtid="{D5CDD505-2E9C-101B-9397-08002B2CF9AE}" pid="8" name="MSIP_Label_5b58b62f-6f94-46bd-8089-18e64b0a9abb_ContentBits">
    <vt:lpwstr>0</vt:lpwstr>
  </property>
</Properties>
</file>